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Josefin Sans Regular" charset="1" panose="00000500000000000000"/>
      <p:regular r:id="rId18"/>
    </p:embeddedFont>
    <p:embeddedFont>
      <p:font typeface="Josefin Sans Regular Bold" charset="1" panose="00000700000000000000"/>
      <p:regular r:id="rId19"/>
    </p:embeddedFont>
    <p:embeddedFont>
      <p:font typeface="Josefin Sans Regular Italics" charset="1" panose="00000500000000000000"/>
      <p:regular r:id="rId20"/>
    </p:embeddedFont>
    <p:embeddedFont>
      <p:font typeface="Josefin Sans Regular Bold Italics" charset="1" panose="00000700000000000000"/>
      <p:regular r:id="rId21"/>
    </p:embeddedFont>
    <p:embeddedFont>
      <p:font typeface="Poppins ExtraBold" charset="1" panose="00000900000000000000"/>
      <p:regular r:id="rId22"/>
    </p:embeddedFont>
    <p:embeddedFont>
      <p:font typeface="Poppins ExtraBold Bold" charset="1" panose="00000A00000000000000"/>
      <p:regular r:id="rId23"/>
    </p:embeddedFont>
    <p:embeddedFont>
      <p:font typeface="Poppins ExtraBold Italics" charset="1" panose="00000900000000000000"/>
      <p:regular r:id="rId24"/>
    </p:embeddedFont>
    <p:embeddedFont>
      <p:font typeface="Poppins ExtraBold Bold Italics" charset="1" panose="00000A00000000000000"/>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95502"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62679" y="7115179"/>
            <a:ext cx="2284867" cy="2284867"/>
          </a:xfrm>
          <a:prstGeom prst="rect">
            <a:avLst/>
          </a:prstGeom>
        </p:spPr>
      </p:pic>
      <p:sp>
        <p:nvSpPr>
          <p:cNvPr name="TextBox 5" id="5"/>
          <p:cNvSpPr txBox="true"/>
          <p:nvPr/>
        </p:nvSpPr>
        <p:spPr>
          <a:xfrm rot="0">
            <a:off x="2189787" y="2455433"/>
            <a:ext cx="8507318" cy="1961236"/>
          </a:xfrm>
          <a:prstGeom prst="rect">
            <a:avLst/>
          </a:prstGeom>
        </p:spPr>
        <p:txBody>
          <a:bodyPr anchor="t" rtlCol="false" tIns="0" lIns="0" bIns="0" rIns="0">
            <a:spAutoFit/>
          </a:bodyPr>
          <a:lstStyle/>
          <a:p>
            <a:pPr>
              <a:lnSpc>
                <a:spcPts val="15275"/>
              </a:lnSpc>
              <a:spcBef>
                <a:spcPct val="0"/>
              </a:spcBef>
            </a:pPr>
            <a:r>
              <a:rPr lang="en-US" sz="10910">
                <a:solidFill>
                  <a:srgbClr val="FFFFFF"/>
                </a:solidFill>
                <a:latin typeface="Poppins ExtraBold"/>
              </a:rPr>
              <a:t>Hospitalize</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871579" y="5143500"/>
            <a:ext cx="951933" cy="951933"/>
          </a:xfrm>
          <a:prstGeom prst="rect">
            <a:avLst/>
          </a:prstGeom>
        </p:spPr>
      </p:pic>
      <p:sp>
        <p:nvSpPr>
          <p:cNvPr name="TextBox 7" id="7"/>
          <p:cNvSpPr txBox="true"/>
          <p:nvPr/>
        </p:nvSpPr>
        <p:spPr>
          <a:xfrm rot="0">
            <a:off x="4751717" y="4852387"/>
            <a:ext cx="11119862" cy="767079"/>
          </a:xfrm>
          <a:prstGeom prst="rect">
            <a:avLst/>
          </a:prstGeom>
        </p:spPr>
        <p:txBody>
          <a:bodyPr anchor="t" rtlCol="false" tIns="0" lIns="0" bIns="0" rIns="0">
            <a:spAutoFit/>
          </a:bodyPr>
          <a:lstStyle/>
          <a:p>
            <a:pPr algn="ctr">
              <a:lnSpc>
                <a:spcPts val="6020"/>
              </a:lnSpc>
            </a:pPr>
            <a:r>
              <a:rPr lang="en-US" sz="4300">
                <a:solidFill>
                  <a:srgbClr val="FFFFFF"/>
                </a:solidFill>
                <a:latin typeface="Poppins Italics"/>
              </a:rPr>
              <a:t>Healthcare is a right,not a privilege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grpSp>
        <p:nvGrpSpPr>
          <p:cNvPr name="Group 3" id="3"/>
          <p:cNvGrpSpPr>
            <a:grpSpLocks noChangeAspect="true"/>
          </p:cNvGrpSpPr>
          <p:nvPr/>
        </p:nvGrpSpPr>
        <p:grpSpPr>
          <a:xfrm rot="0">
            <a:off x="1205735" y="3588991"/>
            <a:ext cx="3349845" cy="3349831"/>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15" r="0" t="-7955" b="-25074"/>
              </a:stretch>
            </a:blipFill>
          </p:spPr>
        </p:sp>
      </p:grpSp>
      <p:grpSp>
        <p:nvGrpSpPr>
          <p:cNvPr name="Group 5" id="5"/>
          <p:cNvGrpSpPr>
            <a:grpSpLocks noChangeAspect="true"/>
          </p:cNvGrpSpPr>
          <p:nvPr/>
        </p:nvGrpSpPr>
        <p:grpSpPr>
          <a:xfrm rot="0">
            <a:off x="5393868" y="3658546"/>
            <a:ext cx="3349845" cy="3349831"/>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2439" b="-27766"/>
              </a:stretch>
            </a:blipFill>
          </p:spPr>
        </p:sp>
      </p:grpSp>
      <p:grpSp>
        <p:nvGrpSpPr>
          <p:cNvPr name="Group 7" id="7"/>
          <p:cNvGrpSpPr>
            <a:grpSpLocks noChangeAspect="true"/>
          </p:cNvGrpSpPr>
          <p:nvPr/>
        </p:nvGrpSpPr>
        <p:grpSpPr>
          <a:xfrm rot="0">
            <a:off x="9510451" y="3588991"/>
            <a:ext cx="3349845" cy="3349831"/>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1211" r="-75343" t="-73493" b="-211495"/>
              </a:stretch>
            </a:blipFill>
          </p:spPr>
        </p:sp>
      </p:grpSp>
      <p:grpSp>
        <p:nvGrpSpPr>
          <p:cNvPr name="Group 9" id="9"/>
          <p:cNvGrpSpPr>
            <a:grpSpLocks noChangeAspect="true"/>
          </p:cNvGrpSpPr>
          <p:nvPr/>
        </p:nvGrpSpPr>
        <p:grpSpPr>
          <a:xfrm rot="0">
            <a:off x="13529530" y="3468584"/>
            <a:ext cx="3729770" cy="3729755"/>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27154"/>
              </a:stretch>
            </a:blipFill>
          </p:spPr>
        </p:sp>
      </p:gr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4959" y="7409653"/>
            <a:ext cx="3485193" cy="1096252"/>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360031" y="7409653"/>
            <a:ext cx="3485193" cy="1096252"/>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510451" y="7409653"/>
            <a:ext cx="3485193" cy="1096252"/>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593196" y="7409653"/>
            <a:ext cx="3485193" cy="1096252"/>
          </a:xfrm>
          <a:prstGeom prst="rect">
            <a:avLst/>
          </a:prstGeom>
        </p:spPr>
      </p:pic>
      <p:sp>
        <p:nvSpPr>
          <p:cNvPr name="TextBox 15" id="15"/>
          <p:cNvSpPr txBox="true"/>
          <p:nvPr/>
        </p:nvSpPr>
        <p:spPr>
          <a:xfrm rot="0">
            <a:off x="3558162" y="1791765"/>
            <a:ext cx="11171677" cy="904794"/>
          </a:xfrm>
          <a:prstGeom prst="rect">
            <a:avLst/>
          </a:prstGeom>
        </p:spPr>
        <p:txBody>
          <a:bodyPr anchor="t" rtlCol="false" tIns="0" lIns="0" bIns="0" rIns="0">
            <a:spAutoFit/>
          </a:bodyPr>
          <a:lstStyle/>
          <a:p>
            <a:pPr algn="ctr">
              <a:lnSpc>
                <a:spcPts val="6720"/>
              </a:lnSpc>
            </a:pPr>
            <a:r>
              <a:rPr lang="en-US" sz="5600">
                <a:solidFill>
                  <a:srgbClr val="FF5757"/>
                </a:solidFill>
                <a:latin typeface="Poppins Bold"/>
              </a:rPr>
              <a:t>Meet Our Team</a:t>
            </a:r>
          </a:p>
        </p:txBody>
      </p:sp>
      <p:sp>
        <p:nvSpPr>
          <p:cNvPr name="TextBox 16" id="16"/>
          <p:cNvSpPr txBox="true"/>
          <p:nvPr/>
        </p:nvSpPr>
        <p:spPr>
          <a:xfrm rot="0">
            <a:off x="1344959" y="7453112"/>
            <a:ext cx="3485193"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Open Sans Light Bold"/>
              </a:rPr>
              <a:t>JEGATHEESWARAN  T</a:t>
            </a:r>
          </a:p>
        </p:txBody>
      </p:sp>
      <p:sp>
        <p:nvSpPr>
          <p:cNvPr name="TextBox 17" id="17"/>
          <p:cNvSpPr txBox="true"/>
          <p:nvPr/>
        </p:nvSpPr>
        <p:spPr>
          <a:xfrm rot="0">
            <a:off x="1273763" y="7731242"/>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II-CSE-A</a:t>
            </a:r>
          </a:p>
          <a:p>
            <a:pPr algn="ctr">
              <a:lnSpc>
                <a:spcPts val="2519"/>
              </a:lnSpc>
              <a:spcBef>
                <a:spcPct val="0"/>
              </a:spcBef>
            </a:pPr>
            <a:r>
              <a:rPr lang="en-US" sz="1799">
                <a:solidFill>
                  <a:srgbClr val="FFFFFF"/>
                </a:solidFill>
                <a:latin typeface="Open Sans Light"/>
              </a:rPr>
              <a:t>FULL STACK DEVELOPER</a:t>
            </a:r>
          </a:p>
        </p:txBody>
      </p:sp>
      <p:sp>
        <p:nvSpPr>
          <p:cNvPr name="TextBox 18" id="18"/>
          <p:cNvSpPr txBox="true"/>
          <p:nvPr/>
        </p:nvSpPr>
        <p:spPr>
          <a:xfrm rot="0">
            <a:off x="5393868" y="7453112"/>
            <a:ext cx="3485193"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Open Sans Light Bold"/>
              </a:rPr>
              <a:t>KATHIR K S</a:t>
            </a:r>
          </a:p>
        </p:txBody>
      </p:sp>
      <p:sp>
        <p:nvSpPr>
          <p:cNvPr name="TextBox 19" id="19"/>
          <p:cNvSpPr txBox="true"/>
          <p:nvPr/>
        </p:nvSpPr>
        <p:spPr>
          <a:xfrm rot="0">
            <a:off x="5290833" y="7802680"/>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II-ECE-B</a:t>
            </a:r>
          </a:p>
          <a:p>
            <a:pPr algn="ctr">
              <a:lnSpc>
                <a:spcPts val="2519"/>
              </a:lnSpc>
              <a:spcBef>
                <a:spcPct val="0"/>
              </a:spcBef>
            </a:pPr>
            <a:r>
              <a:rPr lang="en-US" sz="1799">
                <a:solidFill>
                  <a:srgbClr val="FFFFFF"/>
                </a:solidFill>
                <a:latin typeface="Open Sans Light"/>
              </a:rPr>
              <a:t>BACKEND DEVELOPER</a:t>
            </a:r>
          </a:p>
        </p:txBody>
      </p:sp>
      <p:sp>
        <p:nvSpPr>
          <p:cNvPr name="TextBox 20" id="20"/>
          <p:cNvSpPr txBox="true"/>
          <p:nvPr/>
        </p:nvSpPr>
        <p:spPr>
          <a:xfrm rot="0">
            <a:off x="9442776" y="7462637"/>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Bold"/>
              </a:rPr>
              <a:t>SABARI RAJ N</a:t>
            </a:r>
          </a:p>
        </p:txBody>
      </p:sp>
      <p:sp>
        <p:nvSpPr>
          <p:cNvPr name="TextBox 21" id="21"/>
          <p:cNvSpPr txBox="true"/>
          <p:nvPr/>
        </p:nvSpPr>
        <p:spPr>
          <a:xfrm rot="0">
            <a:off x="9445299" y="7731242"/>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II-IT-C</a:t>
            </a:r>
          </a:p>
          <a:p>
            <a:pPr algn="ctr">
              <a:lnSpc>
                <a:spcPts val="2519"/>
              </a:lnSpc>
              <a:spcBef>
                <a:spcPct val="0"/>
              </a:spcBef>
            </a:pPr>
            <a:r>
              <a:rPr lang="en-US" sz="1799">
                <a:solidFill>
                  <a:srgbClr val="FFFFFF"/>
                </a:solidFill>
                <a:latin typeface="Open Sans Light"/>
              </a:rPr>
              <a:t>UI/UX DESIGNER</a:t>
            </a:r>
          </a:p>
        </p:txBody>
      </p:sp>
      <p:sp>
        <p:nvSpPr>
          <p:cNvPr name="TextBox 22" id="22"/>
          <p:cNvSpPr txBox="true"/>
          <p:nvPr/>
        </p:nvSpPr>
        <p:spPr>
          <a:xfrm rot="0">
            <a:off x="13525522" y="7462637"/>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Bold"/>
              </a:rPr>
              <a:t>SANJEEVI V</a:t>
            </a:r>
          </a:p>
        </p:txBody>
      </p:sp>
      <p:sp>
        <p:nvSpPr>
          <p:cNvPr name="TextBox 23" id="23"/>
          <p:cNvSpPr txBox="true"/>
          <p:nvPr/>
        </p:nvSpPr>
        <p:spPr>
          <a:xfrm rot="0">
            <a:off x="13525522" y="7802680"/>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II-IT-C</a:t>
            </a:r>
          </a:p>
          <a:p>
            <a:pPr algn="ctr">
              <a:lnSpc>
                <a:spcPts val="2519"/>
              </a:lnSpc>
              <a:spcBef>
                <a:spcPct val="0"/>
              </a:spcBef>
            </a:pPr>
            <a:r>
              <a:rPr lang="en-US" sz="1799">
                <a:solidFill>
                  <a:srgbClr val="FFFFFF"/>
                </a:solidFill>
                <a:latin typeface="Open Sans Light"/>
              </a:rPr>
              <a:t>BACKEND DEVELOPER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303563"/>
            <a:ext cx="7983437" cy="7983437"/>
            <a:chOff x="0" y="0"/>
            <a:chExt cx="3282950" cy="3282950"/>
          </a:xfrm>
        </p:grpSpPr>
        <p:sp>
          <p:nvSpPr>
            <p:cNvPr name="Freeform 3" id="3"/>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alphaModFix amt="71000"/>
              </a:blip>
              <a:stretch>
                <a:fillRect l="-5151" r="-5151"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0282569" y="1965527"/>
            <a:ext cx="5641313" cy="909889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713307" y="5588378"/>
            <a:ext cx="1153316" cy="1156611"/>
          </a:xfrm>
          <a:prstGeom prst="rect">
            <a:avLst/>
          </a:prstGeom>
        </p:spPr>
      </p:pic>
      <p:sp>
        <p:nvSpPr>
          <p:cNvPr name="TextBox 6" id="6"/>
          <p:cNvSpPr txBox="true"/>
          <p:nvPr/>
        </p:nvSpPr>
        <p:spPr>
          <a:xfrm rot="0">
            <a:off x="10125294" y="4757111"/>
            <a:ext cx="7386585" cy="2781046"/>
          </a:xfrm>
          <a:prstGeom prst="rect">
            <a:avLst/>
          </a:prstGeom>
        </p:spPr>
        <p:txBody>
          <a:bodyPr anchor="t" rtlCol="false" tIns="0" lIns="0" bIns="0" rIns="0">
            <a:spAutoFit/>
          </a:bodyPr>
          <a:lstStyle/>
          <a:p>
            <a:pPr algn="just">
              <a:lnSpc>
                <a:spcPts val="3164"/>
              </a:lnSpc>
              <a:spcBef>
                <a:spcPct val="0"/>
              </a:spcBef>
            </a:pPr>
            <a:r>
              <a:rPr lang="en-US" sz="2260">
                <a:solidFill>
                  <a:srgbClr val="FFFFFF"/>
                </a:solidFill>
                <a:latin typeface="Open Sans Bold"/>
              </a:rPr>
              <a:t>Health care reform is currently one of the most divisive issues.Though with the growth of technology,a software for uniting all hospital in a single platform is not adaptable by hospitals and patients.The complaint portal is not available for patients to raise their issues to the concerned authority.</a:t>
            </a:r>
          </a:p>
        </p:txBody>
      </p:sp>
      <p:sp>
        <p:nvSpPr>
          <p:cNvPr name="TextBox 7" id="7"/>
          <p:cNvSpPr txBox="true"/>
          <p:nvPr/>
        </p:nvSpPr>
        <p:spPr>
          <a:xfrm rot="0">
            <a:off x="9144000" y="2246413"/>
            <a:ext cx="7918451" cy="904875"/>
          </a:xfrm>
          <a:prstGeom prst="rect">
            <a:avLst/>
          </a:prstGeom>
        </p:spPr>
        <p:txBody>
          <a:bodyPr anchor="t" rtlCol="false" tIns="0" lIns="0" bIns="0" rIns="0">
            <a:spAutoFit/>
          </a:bodyPr>
          <a:lstStyle/>
          <a:p>
            <a:pPr>
              <a:lnSpc>
                <a:spcPts val="6720"/>
              </a:lnSpc>
            </a:pPr>
            <a:r>
              <a:rPr lang="en-US" sz="5600">
                <a:solidFill>
                  <a:srgbClr val="FF5757"/>
                </a:solidFill>
                <a:latin typeface="Poppi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0060" y="2747878"/>
            <a:ext cx="1447374" cy="1447374"/>
          </a:xfrm>
          <a:prstGeom prst="rect">
            <a:avLst/>
          </a:prstGeom>
        </p:spPr>
      </p:pic>
      <p:sp>
        <p:nvSpPr>
          <p:cNvPr name="TextBox 3" id="3"/>
          <p:cNvSpPr txBox="true"/>
          <p:nvPr/>
        </p:nvSpPr>
        <p:spPr>
          <a:xfrm rot="0">
            <a:off x="3005637" y="3065831"/>
            <a:ext cx="5710342"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This app finds a solution to unite all the hospitals in a single app by updating the total number of available beds, doctors present in the particular time at particular hospital.</a:t>
            </a:r>
          </a:p>
        </p:txBody>
      </p:sp>
      <p:sp>
        <p:nvSpPr>
          <p:cNvPr name="TextBox 4" id="4"/>
          <p:cNvSpPr txBox="true"/>
          <p:nvPr/>
        </p:nvSpPr>
        <p:spPr>
          <a:xfrm rot="0">
            <a:off x="1032100" y="3072370"/>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sp>
        <p:nvSpPr>
          <p:cNvPr name="TextBox 5" id="5"/>
          <p:cNvSpPr txBox="true"/>
          <p:nvPr/>
        </p:nvSpPr>
        <p:spPr>
          <a:xfrm rot="0">
            <a:off x="3005637" y="2368147"/>
            <a:ext cx="6325538"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UNITING HOSPITALS UNDER SINGLE APP</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0060" y="6846122"/>
            <a:ext cx="1447374" cy="1447374"/>
          </a:xfrm>
          <a:prstGeom prst="rect">
            <a:avLst/>
          </a:prstGeom>
        </p:spPr>
      </p:pic>
      <p:sp>
        <p:nvSpPr>
          <p:cNvPr name="TextBox 7" id="7"/>
          <p:cNvSpPr txBox="true"/>
          <p:nvPr/>
        </p:nvSpPr>
        <p:spPr>
          <a:xfrm rot="0">
            <a:off x="3005637" y="7066564"/>
            <a:ext cx="5369805"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The uniqueness of this app is that it contains complaint portal. The complaints raised by the patients are send to respective authority and necessary actions taken accordingly.</a:t>
            </a:r>
          </a:p>
        </p:txBody>
      </p:sp>
      <p:sp>
        <p:nvSpPr>
          <p:cNvPr name="TextBox 8" id="8"/>
          <p:cNvSpPr txBox="true"/>
          <p:nvPr/>
        </p:nvSpPr>
        <p:spPr>
          <a:xfrm rot="0">
            <a:off x="1028700" y="72514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sp>
        <p:nvSpPr>
          <p:cNvPr name="TextBox 9" id="9"/>
          <p:cNvSpPr txBox="true"/>
          <p:nvPr/>
        </p:nvSpPr>
        <p:spPr>
          <a:xfrm rot="0">
            <a:off x="3005637" y="6330735"/>
            <a:ext cx="4873500"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RAISING COMPLAINT</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31182" y="2747878"/>
            <a:ext cx="1447374" cy="1447374"/>
          </a:xfrm>
          <a:prstGeom prst="rect">
            <a:avLst/>
          </a:prstGeom>
        </p:spPr>
      </p:pic>
      <p:sp>
        <p:nvSpPr>
          <p:cNvPr name="TextBox 11" id="11"/>
          <p:cNvSpPr txBox="true"/>
          <p:nvPr/>
        </p:nvSpPr>
        <p:spPr>
          <a:xfrm rot="0">
            <a:off x="11709021" y="3065831"/>
            <a:ext cx="5550279" cy="2956560"/>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This app helps to maintain the past medical records(including prescription details,other medical related reports,etc.,.). The appointment to the doctor can be done with the help of this  app and the medical records can be accessed by him with the prior permission of the patients.</a:t>
            </a:r>
          </a:p>
        </p:txBody>
      </p:sp>
      <p:sp>
        <p:nvSpPr>
          <p:cNvPr name="TextBox 12" id="12"/>
          <p:cNvSpPr txBox="true"/>
          <p:nvPr/>
        </p:nvSpPr>
        <p:spPr>
          <a:xfrm rot="0">
            <a:off x="9853222" y="3132032"/>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3" id="13"/>
          <p:cNvSpPr txBox="true"/>
          <p:nvPr/>
        </p:nvSpPr>
        <p:spPr>
          <a:xfrm rot="0">
            <a:off x="11709021" y="2368147"/>
            <a:ext cx="5186629"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MAINTAINING THE PAST RECORDS </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09142" y="6846122"/>
            <a:ext cx="1447374" cy="1447374"/>
          </a:xfrm>
          <a:prstGeom prst="rect">
            <a:avLst/>
          </a:prstGeom>
        </p:spPr>
      </p:pic>
      <p:sp>
        <p:nvSpPr>
          <p:cNvPr name="TextBox 15" id="15"/>
          <p:cNvSpPr txBox="true"/>
          <p:nvPr/>
        </p:nvSpPr>
        <p:spPr>
          <a:xfrm rot="0">
            <a:off x="9731182" y="72514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04</a:t>
            </a:r>
          </a:p>
        </p:txBody>
      </p:sp>
      <p:sp>
        <p:nvSpPr>
          <p:cNvPr name="TextBox 16" id="16"/>
          <p:cNvSpPr txBox="true"/>
          <p:nvPr/>
        </p:nvSpPr>
        <p:spPr>
          <a:xfrm rot="0">
            <a:off x="11709021" y="6330735"/>
            <a:ext cx="4873500"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ORGANISING THE PAYMENT </a:t>
            </a:r>
          </a:p>
        </p:txBody>
      </p:sp>
      <p:sp>
        <p:nvSpPr>
          <p:cNvPr name="TextBox 17" id="17"/>
          <p:cNvSpPr txBox="true"/>
          <p:nvPr/>
        </p:nvSpPr>
        <p:spPr>
          <a:xfrm rot="0">
            <a:off x="3609725" y="585788"/>
            <a:ext cx="11442900" cy="866775"/>
          </a:xfrm>
          <a:prstGeom prst="rect">
            <a:avLst/>
          </a:prstGeom>
        </p:spPr>
        <p:txBody>
          <a:bodyPr anchor="t" rtlCol="false" tIns="0" lIns="0" bIns="0" rIns="0">
            <a:spAutoFit/>
          </a:bodyPr>
          <a:lstStyle/>
          <a:p>
            <a:pPr algn="ctr">
              <a:lnSpc>
                <a:spcPts val="6720"/>
              </a:lnSpc>
            </a:pPr>
            <a:r>
              <a:rPr lang="en-US" sz="5600">
                <a:solidFill>
                  <a:srgbClr val="FF5757"/>
                </a:solidFill>
                <a:latin typeface="Josefin Sans Regular Bold"/>
              </a:rPr>
              <a:t>AREAS OF FOCUS</a:t>
            </a:r>
          </a:p>
        </p:txBody>
      </p:sp>
      <p:sp>
        <p:nvSpPr>
          <p:cNvPr name="TextBox 18" id="18"/>
          <p:cNvSpPr txBox="true"/>
          <p:nvPr/>
        </p:nvSpPr>
        <p:spPr>
          <a:xfrm rot="0">
            <a:off x="11709021" y="7066564"/>
            <a:ext cx="5186629"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The payments for the medical expenses can be done with this app.This helps the government to check the original pricing of the hospital.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3" id="3"/>
          <p:cNvGrpSpPr>
            <a:grpSpLocks noChangeAspect="true"/>
          </p:cNvGrpSpPr>
          <p:nvPr/>
        </p:nvGrpSpPr>
        <p:grpSpPr>
          <a:xfrm rot="0">
            <a:off x="-730412" y="4464051"/>
            <a:ext cx="6729803" cy="6729776"/>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9999" r="-19999" t="0" b="0"/>
              </a:stretch>
            </a:blipFill>
          </p:spPr>
        </p:sp>
      </p:grpSp>
      <p:grpSp>
        <p:nvGrpSpPr>
          <p:cNvPr name="Group 5" id="5"/>
          <p:cNvGrpSpPr/>
          <p:nvPr/>
        </p:nvGrpSpPr>
        <p:grpSpPr>
          <a:xfrm rot="0">
            <a:off x="7338934" y="2312387"/>
            <a:ext cx="2634913" cy="679449"/>
            <a:chOff x="0" y="0"/>
            <a:chExt cx="693969" cy="178949"/>
          </a:xfrm>
        </p:grpSpPr>
        <p:sp>
          <p:nvSpPr>
            <p:cNvPr name="Freeform 6" id="6"/>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FFFFFF"/>
                  </a:solidFill>
                  <a:latin typeface="Open Sans Bold"/>
                </a:rPr>
                <a:t>PATIENT LOGIN</a:t>
              </a:r>
            </a:p>
          </p:txBody>
        </p:sp>
      </p:grpSp>
      <p:grpSp>
        <p:nvGrpSpPr>
          <p:cNvPr name="Group 8" id="8"/>
          <p:cNvGrpSpPr/>
          <p:nvPr/>
        </p:nvGrpSpPr>
        <p:grpSpPr>
          <a:xfrm rot="0">
            <a:off x="15151781" y="4736321"/>
            <a:ext cx="2634913" cy="862306"/>
            <a:chOff x="0" y="0"/>
            <a:chExt cx="693969" cy="227110"/>
          </a:xfrm>
        </p:grpSpPr>
        <p:sp>
          <p:nvSpPr>
            <p:cNvPr name="Freeform 9" id="9"/>
            <p:cNvSpPr/>
            <p:nvPr/>
          </p:nvSpPr>
          <p:spPr>
            <a:xfrm>
              <a:off x="0" y="0"/>
              <a:ext cx="693969" cy="227110"/>
            </a:xfrm>
            <a:custGeom>
              <a:avLst/>
              <a:gdLst/>
              <a:ahLst/>
              <a:cxnLst/>
              <a:rect r="r" b="b" t="t" l="l"/>
              <a:pathLst>
                <a:path h="227110" w="693969">
                  <a:moveTo>
                    <a:pt x="113555" y="0"/>
                  </a:moveTo>
                  <a:lnTo>
                    <a:pt x="580414" y="0"/>
                  </a:lnTo>
                  <a:cubicBezTo>
                    <a:pt x="643129" y="0"/>
                    <a:pt x="693969" y="50840"/>
                    <a:pt x="693969" y="113555"/>
                  </a:cubicBezTo>
                  <a:lnTo>
                    <a:pt x="693969" y="113555"/>
                  </a:lnTo>
                  <a:cubicBezTo>
                    <a:pt x="693969" y="176269"/>
                    <a:pt x="643129" y="227110"/>
                    <a:pt x="580414"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Maintaining health record</a:t>
              </a:r>
            </a:p>
          </p:txBody>
        </p:sp>
      </p:grpSp>
      <p:grpSp>
        <p:nvGrpSpPr>
          <p:cNvPr name="Group 11" id="11"/>
          <p:cNvGrpSpPr/>
          <p:nvPr/>
        </p:nvGrpSpPr>
        <p:grpSpPr>
          <a:xfrm rot="0">
            <a:off x="6689561" y="3619336"/>
            <a:ext cx="2454439" cy="679449"/>
            <a:chOff x="0" y="0"/>
            <a:chExt cx="646437" cy="178949"/>
          </a:xfrm>
        </p:grpSpPr>
        <p:sp>
          <p:nvSpPr>
            <p:cNvPr name="Freeform 12" id="12"/>
            <p:cNvSpPr/>
            <p:nvPr/>
          </p:nvSpPr>
          <p:spPr>
            <a:xfrm>
              <a:off x="0" y="0"/>
              <a:ext cx="646437" cy="178949"/>
            </a:xfrm>
            <a:custGeom>
              <a:avLst/>
              <a:gdLst/>
              <a:ahLst/>
              <a:cxnLst/>
              <a:rect r="r" b="b" t="t" l="l"/>
              <a:pathLst>
                <a:path h="178949" w="646437">
                  <a:moveTo>
                    <a:pt x="89475" y="0"/>
                  </a:moveTo>
                  <a:lnTo>
                    <a:pt x="556962" y="0"/>
                  </a:lnTo>
                  <a:cubicBezTo>
                    <a:pt x="606377" y="0"/>
                    <a:pt x="646437" y="40059"/>
                    <a:pt x="646437" y="89475"/>
                  </a:cubicBezTo>
                  <a:lnTo>
                    <a:pt x="646437" y="89475"/>
                  </a:lnTo>
                  <a:cubicBezTo>
                    <a:pt x="646437" y="138890"/>
                    <a:pt x="606377" y="178949"/>
                    <a:pt x="556962"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Booking Slots</a:t>
              </a:r>
            </a:p>
          </p:txBody>
        </p:sp>
      </p:grpSp>
      <p:grpSp>
        <p:nvGrpSpPr>
          <p:cNvPr name="Group 14" id="14"/>
          <p:cNvGrpSpPr/>
          <p:nvPr/>
        </p:nvGrpSpPr>
        <p:grpSpPr>
          <a:xfrm rot="0">
            <a:off x="15242018" y="5870896"/>
            <a:ext cx="2454439" cy="862306"/>
            <a:chOff x="0" y="0"/>
            <a:chExt cx="646437" cy="227110"/>
          </a:xfrm>
        </p:grpSpPr>
        <p:sp>
          <p:nvSpPr>
            <p:cNvPr name="Freeform 15" id="15"/>
            <p:cNvSpPr/>
            <p:nvPr/>
          </p:nvSpPr>
          <p:spPr>
            <a:xfrm>
              <a:off x="0" y="0"/>
              <a:ext cx="646437" cy="227110"/>
            </a:xfrm>
            <a:custGeom>
              <a:avLst/>
              <a:gdLst/>
              <a:ahLst/>
              <a:cxnLst/>
              <a:rect r="r" b="b" t="t" l="l"/>
              <a:pathLst>
                <a:path h="227110" w="646437">
                  <a:moveTo>
                    <a:pt x="113555" y="0"/>
                  </a:moveTo>
                  <a:lnTo>
                    <a:pt x="532882" y="0"/>
                  </a:lnTo>
                  <a:cubicBezTo>
                    <a:pt x="595596" y="0"/>
                    <a:pt x="646437" y="50840"/>
                    <a:pt x="646437" y="113555"/>
                  </a:cubicBezTo>
                  <a:lnTo>
                    <a:pt x="646437" y="113555"/>
                  </a:lnTo>
                  <a:cubicBezTo>
                    <a:pt x="646437" y="176269"/>
                    <a:pt x="595596" y="227110"/>
                    <a:pt x="532882"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Updating</a:t>
              </a:r>
            </a:p>
            <a:p>
              <a:pPr algn="ctr">
                <a:lnSpc>
                  <a:spcPts val="2940"/>
                </a:lnSpc>
              </a:pPr>
              <a:r>
                <a:rPr lang="en-US" sz="2100">
                  <a:solidFill>
                    <a:srgbClr val="000000"/>
                  </a:solidFill>
                  <a:latin typeface="Open Sans Bold"/>
                </a:rPr>
                <a:t>details</a:t>
              </a:r>
            </a:p>
          </p:txBody>
        </p:sp>
      </p:grpSp>
      <p:grpSp>
        <p:nvGrpSpPr>
          <p:cNvPr name="Group 17" id="17"/>
          <p:cNvGrpSpPr/>
          <p:nvPr/>
        </p:nvGrpSpPr>
        <p:grpSpPr>
          <a:xfrm rot="0">
            <a:off x="6442063" y="6094721"/>
            <a:ext cx="2634913" cy="862306"/>
            <a:chOff x="0" y="0"/>
            <a:chExt cx="693969" cy="227110"/>
          </a:xfrm>
        </p:grpSpPr>
        <p:sp>
          <p:nvSpPr>
            <p:cNvPr name="Freeform 18" id="18"/>
            <p:cNvSpPr/>
            <p:nvPr/>
          </p:nvSpPr>
          <p:spPr>
            <a:xfrm>
              <a:off x="0" y="0"/>
              <a:ext cx="693969" cy="227110"/>
            </a:xfrm>
            <a:custGeom>
              <a:avLst/>
              <a:gdLst/>
              <a:ahLst/>
              <a:cxnLst/>
              <a:rect r="r" b="b" t="t" l="l"/>
              <a:pathLst>
                <a:path h="227110" w="693969">
                  <a:moveTo>
                    <a:pt x="113555" y="0"/>
                  </a:moveTo>
                  <a:lnTo>
                    <a:pt x="580414" y="0"/>
                  </a:lnTo>
                  <a:cubicBezTo>
                    <a:pt x="643129" y="0"/>
                    <a:pt x="693969" y="50840"/>
                    <a:pt x="693969" y="113555"/>
                  </a:cubicBezTo>
                  <a:lnTo>
                    <a:pt x="693969" y="113555"/>
                  </a:lnTo>
                  <a:cubicBezTo>
                    <a:pt x="693969" y="176269"/>
                    <a:pt x="643129" y="227110"/>
                    <a:pt x="580414"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Payment Processing</a:t>
              </a:r>
            </a:p>
          </p:txBody>
        </p:sp>
      </p:grpSp>
      <p:grpSp>
        <p:nvGrpSpPr>
          <p:cNvPr name="Group 20" id="20"/>
          <p:cNvGrpSpPr/>
          <p:nvPr/>
        </p:nvGrpSpPr>
        <p:grpSpPr>
          <a:xfrm rot="0">
            <a:off x="6438085" y="4962947"/>
            <a:ext cx="2634913" cy="679449"/>
            <a:chOff x="0" y="0"/>
            <a:chExt cx="693969" cy="178949"/>
          </a:xfrm>
        </p:grpSpPr>
        <p:sp>
          <p:nvSpPr>
            <p:cNvPr name="Freeform 21" id="21"/>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Raising Compliant</a:t>
              </a:r>
            </a:p>
          </p:txBody>
        </p:sp>
      </p:grpSp>
      <p:grpSp>
        <p:nvGrpSpPr>
          <p:cNvPr name="Group 23" id="23"/>
          <p:cNvGrpSpPr/>
          <p:nvPr/>
        </p:nvGrpSpPr>
        <p:grpSpPr>
          <a:xfrm rot="0">
            <a:off x="14093868" y="2312387"/>
            <a:ext cx="2634913" cy="679449"/>
            <a:chOff x="0" y="0"/>
            <a:chExt cx="693969" cy="178949"/>
          </a:xfrm>
        </p:grpSpPr>
        <p:sp>
          <p:nvSpPr>
            <p:cNvPr name="Freeform 24" id="24"/>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FFFFFF"/>
                  </a:solidFill>
                  <a:latin typeface="Open Sans Bold"/>
                </a:rPr>
                <a:t>HOSPITAL LOGIN</a:t>
              </a:r>
            </a:p>
          </p:txBody>
        </p:sp>
      </p:grpSp>
      <p:grpSp>
        <p:nvGrpSpPr>
          <p:cNvPr name="Group 26" id="26"/>
          <p:cNvGrpSpPr/>
          <p:nvPr/>
        </p:nvGrpSpPr>
        <p:grpSpPr>
          <a:xfrm rot="0">
            <a:off x="15079340" y="3505622"/>
            <a:ext cx="2634913" cy="958429"/>
            <a:chOff x="0" y="0"/>
            <a:chExt cx="693969" cy="252426"/>
          </a:xfrm>
        </p:grpSpPr>
        <p:sp>
          <p:nvSpPr>
            <p:cNvPr name="Freeform 27" id="27"/>
            <p:cNvSpPr/>
            <p:nvPr/>
          </p:nvSpPr>
          <p:spPr>
            <a:xfrm>
              <a:off x="0" y="0"/>
              <a:ext cx="693969" cy="252426"/>
            </a:xfrm>
            <a:custGeom>
              <a:avLst/>
              <a:gdLst/>
              <a:ahLst/>
              <a:cxnLst/>
              <a:rect r="r" b="b" t="t" l="l"/>
              <a:pathLst>
                <a:path h="252426" w="693969">
                  <a:moveTo>
                    <a:pt x="126213" y="0"/>
                  </a:moveTo>
                  <a:lnTo>
                    <a:pt x="567756" y="0"/>
                  </a:lnTo>
                  <a:cubicBezTo>
                    <a:pt x="601230" y="0"/>
                    <a:pt x="633333" y="13297"/>
                    <a:pt x="657002" y="36967"/>
                  </a:cubicBezTo>
                  <a:cubicBezTo>
                    <a:pt x="680672" y="60636"/>
                    <a:pt x="693969" y="92739"/>
                    <a:pt x="693969" y="126213"/>
                  </a:cubicBezTo>
                  <a:lnTo>
                    <a:pt x="693969" y="126213"/>
                  </a:lnTo>
                  <a:cubicBezTo>
                    <a:pt x="693969" y="159687"/>
                    <a:pt x="680672" y="191789"/>
                    <a:pt x="657002" y="215459"/>
                  </a:cubicBezTo>
                  <a:cubicBezTo>
                    <a:pt x="633333" y="239128"/>
                    <a:pt x="601230" y="252426"/>
                    <a:pt x="567756" y="252426"/>
                  </a:cubicBezTo>
                  <a:lnTo>
                    <a:pt x="126213" y="252426"/>
                  </a:lnTo>
                  <a:cubicBezTo>
                    <a:pt x="92739" y="252426"/>
                    <a:pt x="60636" y="239128"/>
                    <a:pt x="36967" y="215459"/>
                  </a:cubicBezTo>
                  <a:cubicBezTo>
                    <a:pt x="13297" y="191789"/>
                    <a:pt x="0" y="159687"/>
                    <a:pt x="0" y="126213"/>
                  </a:cubicBezTo>
                  <a:lnTo>
                    <a:pt x="0" y="126213"/>
                  </a:lnTo>
                  <a:cubicBezTo>
                    <a:pt x="0" y="92739"/>
                    <a:pt x="13297" y="60636"/>
                    <a:pt x="36967" y="36967"/>
                  </a:cubicBezTo>
                  <a:cubicBezTo>
                    <a:pt x="60636" y="13297"/>
                    <a:pt x="92739" y="0"/>
                    <a:pt x="126213" y="0"/>
                  </a:cubicBezTo>
                  <a:close/>
                </a:path>
              </a:pathLst>
            </a:custGeom>
            <a:solidFill>
              <a:srgbClr val="FF5757"/>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Respond to user</a:t>
              </a:r>
            </a:p>
            <a:p>
              <a:pPr algn="ctr">
                <a:lnSpc>
                  <a:spcPts val="2940"/>
                </a:lnSpc>
              </a:pPr>
              <a:r>
                <a:rPr lang="en-US" sz="2100">
                  <a:solidFill>
                    <a:srgbClr val="000000"/>
                  </a:solidFill>
                  <a:latin typeface="Open Sans Bold"/>
                </a:rPr>
                <a:t>request</a:t>
              </a:r>
            </a:p>
          </p:txBody>
        </p:sp>
      </p:grpSp>
      <p:grpSp>
        <p:nvGrpSpPr>
          <p:cNvPr name="Group 29" id="29"/>
          <p:cNvGrpSpPr/>
          <p:nvPr/>
        </p:nvGrpSpPr>
        <p:grpSpPr>
          <a:xfrm rot="0">
            <a:off x="10772426" y="3959060"/>
            <a:ext cx="2774142" cy="2774142"/>
            <a:chOff x="0" y="0"/>
            <a:chExt cx="730638" cy="730638"/>
          </a:xfrm>
        </p:grpSpPr>
        <p:sp>
          <p:nvSpPr>
            <p:cNvPr name="Freeform 30" id="30"/>
            <p:cNvSpPr/>
            <p:nvPr/>
          </p:nvSpPr>
          <p:spPr>
            <a:xfrm>
              <a:off x="0" y="0"/>
              <a:ext cx="730638" cy="730638"/>
            </a:xfrm>
            <a:custGeom>
              <a:avLst/>
              <a:gdLst/>
              <a:ahLst/>
              <a:cxnLst/>
              <a:rect r="r" b="b" t="t" l="l"/>
              <a:pathLst>
                <a:path h="730638" w="730638">
                  <a:moveTo>
                    <a:pt x="142328" y="0"/>
                  </a:moveTo>
                  <a:lnTo>
                    <a:pt x="588310" y="0"/>
                  </a:lnTo>
                  <a:cubicBezTo>
                    <a:pt x="626058" y="0"/>
                    <a:pt x="662260" y="14995"/>
                    <a:pt x="688951" y="41687"/>
                  </a:cubicBezTo>
                  <a:cubicBezTo>
                    <a:pt x="715643" y="68379"/>
                    <a:pt x="730638" y="104580"/>
                    <a:pt x="730638" y="142328"/>
                  </a:cubicBezTo>
                  <a:lnTo>
                    <a:pt x="730638" y="588310"/>
                  </a:lnTo>
                  <a:cubicBezTo>
                    <a:pt x="730638" y="666916"/>
                    <a:pt x="666916" y="730638"/>
                    <a:pt x="588310" y="730638"/>
                  </a:cubicBezTo>
                  <a:lnTo>
                    <a:pt x="142328" y="730638"/>
                  </a:lnTo>
                  <a:cubicBezTo>
                    <a:pt x="63722" y="730638"/>
                    <a:pt x="0" y="666916"/>
                    <a:pt x="0" y="588310"/>
                  </a:cubicBezTo>
                  <a:lnTo>
                    <a:pt x="0" y="142328"/>
                  </a:lnTo>
                  <a:cubicBezTo>
                    <a:pt x="0" y="63722"/>
                    <a:pt x="63722" y="0"/>
                    <a:pt x="142328" y="0"/>
                  </a:cubicBezTo>
                  <a:close/>
                </a:path>
              </a:pathLst>
            </a:custGeom>
            <a:solidFill>
              <a:srgbClr val="FF5757"/>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3359"/>
                </a:lnSpc>
              </a:pPr>
              <a:r>
                <a:rPr lang="en-US" sz="2399">
                  <a:solidFill>
                    <a:srgbClr val="FFFFFF"/>
                  </a:solidFill>
                  <a:latin typeface="Open Sans Bold"/>
                </a:rPr>
                <a:t>CENTRALISED </a:t>
              </a:r>
            </a:p>
            <a:p>
              <a:pPr algn="ctr">
                <a:lnSpc>
                  <a:spcPts val="3359"/>
                </a:lnSpc>
              </a:pPr>
              <a:r>
                <a:rPr lang="en-US" sz="2399">
                  <a:solidFill>
                    <a:srgbClr val="FFFFFF"/>
                  </a:solidFill>
                  <a:latin typeface="Open Sans Bold"/>
                </a:rPr>
                <a:t>DATABASE</a:t>
              </a:r>
            </a:p>
          </p:txBody>
        </p:sp>
      </p:grpSp>
      <p:sp>
        <p:nvSpPr>
          <p:cNvPr name="TextBox 32" id="32"/>
          <p:cNvSpPr txBox="true"/>
          <p:nvPr/>
        </p:nvSpPr>
        <p:spPr>
          <a:xfrm rot="0">
            <a:off x="1028700" y="848398"/>
            <a:ext cx="6726842" cy="733425"/>
          </a:xfrm>
          <a:prstGeom prst="rect">
            <a:avLst/>
          </a:prstGeom>
        </p:spPr>
        <p:txBody>
          <a:bodyPr anchor="t" rtlCol="false" tIns="0" lIns="0" bIns="0" rIns="0">
            <a:spAutoFit/>
          </a:bodyPr>
          <a:lstStyle/>
          <a:p>
            <a:pPr>
              <a:lnSpc>
                <a:spcPts val="5400"/>
              </a:lnSpc>
            </a:pPr>
            <a:r>
              <a:rPr lang="en-US" sz="4500">
                <a:solidFill>
                  <a:srgbClr val="FF5757"/>
                </a:solidFill>
                <a:latin typeface="Poppins Bold"/>
              </a:rPr>
              <a:t>TECH   STACK</a:t>
            </a:r>
          </a:p>
        </p:txBody>
      </p:sp>
      <p:sp>
        <p:nvSpPr>
          <p:cNvPr name="TextBox 33" id="33"/>
          <p:cNvSpPr txBox="true"/>
          <p:nvPr/>
        </p:nvSpPr>
        <p:spPr>
          <a:xfrm rot="0">
            <a:off x="1028700" y="1838040"/>
            <a:ext cx="6726842" cy="1153795"/>
          </a:xfrm>
          <a:prstGeom prst="rect">
            <a:avLst/>
          </a:prstGeom>
        </p:spPr>
        <p:txBody>
          <a:bodyPr anchor="t" rtlCol="false" tIns="0" lIns="0" bIns="0" rIns="0">
            <a:spAutoFit/>
          </a:bodyPr>
          <a:lstStyle/>
          <a:p>
            <a:pPr>
              <a:lnSpc>
                <a:spcPts val="3079"/>
              </a:lnSpc>
            </a:pPr>
            <a:r>
              <a:rPr lang="en-US" sz="2199">
                <a:solidFill>
                  <a:srgbClr val="FF5757"/>
                </a:solidFill>
                <a:latin typeface="Open Sans Bold"/>
              </a:rPr>
              <a:t>LANGUAGES USED:</a:t>
            </a:r>
            <a:r>
              <a:rPr lang="en-US" sz="2199">
                <a:solidFill>
                  <a:srgbClr val="171616"/>
                </a:solidFill>
                <a:latin typeface="Open Sans Bold"/>
              </a:rPr>
              <a:t> HTML,CSS,ReactJS,Node JS</a:t>
            </a:r>
          </a:p>
          <a:p>
            <a:pPr>
              <a:lnSpc>
                <a:spcPts val="3079"/>
              </a:lnSpc>
            </a:pPr>
            <a:r>
              <a:rPr lang="en-US" sz="2199">
                <a:solidFill>
                  <a:srgbClr val="FF5757"/>
                </a:solidFill>
                <a:latin typeface="Open Sans Bold"/>
              </a:rPr>
              <a:t>DATABASE</a:t>
            </a:r>
            <a:r>
              <a:rPr lang="en-US" sz="2199">
                <a:solidFill>
                  <a:srgbClr val="171616"/>
                </a:solidFill>
                <a:latin typeface="Open Sans Bold"/>
              </a:rPr>
              <a:t>: MYSQL</a:t>
            </a:r>
          </a:p>
          <a:p>
            <a:pPr>
              <a:lnSpc>
                <a:spcPts val="3079"/>
              </a:lnSpc>
              <a:spcBef>
                <a:spcPct val="0"/>
              </a:spcBef>
            </a:pPr>
            <a:r>
              <a:rPr lang="en-US" sz="2199">
                <a:solidFill>
                  <a:srgbClr val="FF5757"/>
                </a:solidFill>
                <a:latin typeface="Open Sans Bold"/>
              </a:rPr>
              <a:t>API:</a:t>
            </a:r>
            <a:r>
              <a:rPr lang="en-US" sz="2199">
                <a:solidFill>
                  <a:srgbClr val="171616"/>
                </a:solidFill>
                <a:latin typeface="Open Sans Bold"/>
              </a:rPr>
              <a:t>Google Maps API</a:t>
            </a:r>
          </a:p>
        </p:txBody>
      </p:sp>
      <p:sp>
        <p:nvSpPr>
          <p:cNvPr name="TextBox 34" id="34"/>
          <p:cNvSpPr txBox="true"/>
          <p:nvPr/>
        </p:nvSpPr>
        <p:spPr>
          <a:xfrm rot="0">
            <a:off x="10628801" y="1142715"/>
            <a:ext cx="6726842" cy="733425"/>
          </a:xfrm>
          <a:prstGeom prst="rect">
            <a:avLst/>
          </a:prstGeom>
        </p:spPr>
        <p:txBody>
          <a:bodyPr anchor="t" rtlCol="false" tIns="0" lIns="0" bIns="0" rIns="0">
            <a:spAutoFit/>
          </a:bodyPr>
          <a:lstStyle/>
          <a:p>
            <a:pPr>
              <a:lnSpc>
                <a:spcPts val="5400"/>
              </a:lnSpc>
            </a:pPr>
            <a:r>
              <a:rPr lang="en-US" sz="4500">
                <a:solidFill>
                  <a:srgbClr val="FF5757"/>
                </a:solidFill>
                <a:latin typeface="Poppins Bold"/>
              </a:rPr>
              <a:t>USE  CASE</a:t>
            </a:r>
          </a:p>
        </p:txBody>
      </p:sp>
      <p:sp>
        <p:nvSpPr>
          <p:cNvPr name="AutoShape 35" id="35"/>
          <p:cNvSpPr/>
          <p:nvPr/>
        </p:nvSpPr>
        <p:spPr>
          <a:xfrm rot="0">
            <a:off x="9298843" y="5327082"/>
            <a:ext cx="1309907" cy="0"/>
          </a:xfrm>
          <a:prstGeom prst="line">
            <a:avLst/>
          </a:prstGeom>
          <a:ln cap="flat" w="38100">
            <a:solidFill>
              <a:srgbClr val="000000"/>
            </a:solidFill>
            <a:prstDash val="solid"/>
            <a:headEnd type="none" len="sm" w="sm"/>
            <a:tailEnd type="triangle" len="med" w="lg"/>
          </a:ln>
        </p:spPr>
      </p:sp>
      <p:sp>
        <p:nvSpPr>
          <p:cNvPr name="AutoShape 36" id="36"/>
          <p:cNvSpPr/>
          <p:nvPr/>
        </p:nvSpPr>
        <p:spPr>
          <a:xfrm rot="-10229156">
            <a:off x="13850888" y="6148401"/>
            <a:ext cx="1110536" cy="0"/>
          </a:xfrm>
          <a:prstGeom prst="line">
            <a:avLst/>
          </a:prstGeom>
          <a:ln cap="flat" w="38100">
            <a:solidFill>
              <a:srgbClr val="000000"/>
            </a:solidFill>
            <a:prstDash val="solid"/>
            <a:headEnd type="none" len="sm" w="sm"/>
            <a:tailEnd type="triangle" len="med" w="lg"/>
          </a:ln>
        </p:spPr>
      </p:sp>
      <p:sp>
        <p:nvSpPr>
          <p:cNvPr name="AutoShape 37" id="37"/>
          <p:cNvSpPr/>
          <p:nvPr/>
        </p:nvSpPr>
        <p:spPr>
          <a:xfrm rot="1343167">
            <a:off x="9416103" y="4279735"/>
            <a:ext cx="1231807" cy="0"/>
          </a:xfrm>
          <a:prstGeom prst="line">
            <a:avLst/>
          </a:prstGeom>
          <a:ln cap="flat" w="38100">
            <a:solidFill>
              <a:srgbClr val="000000"/>
            </a:solidFill>
            <a:prstDash val="solid"/>
            <a:headEnd type="none" len="sm" w="sm"/>
            <a:tailEnd type="triangle" len="med" w="lg"/>
          </a:ln>
        </p:spPr>
      </p:sp>
      <p:sp>
        <p:nvSpPr>
          <p:cNvPr name="AutoShape 38" id="38"/>
          <p:cNvSpPr/>
          <p:nvPr/>
        </p:nvSpPr>
        <p:spPr>
          <a:xfrm rot="0">
            <a:off x="9318894" y="6302050"/>
            <a:ext cx="1309907" cy="0"/>
          </a:xfrm>
          <a:prstGeom prst="line">
            <a:avLst/>
          </a:prstGeom>
          <a:ln cap="flat" w="38100">
            <a:solidFill>
              <a:srgbClr val="000000"/>
            </a:solidFill>
            <a:prstDash val="solid"/>
            <a:headEnd type="none" len="sm" w="sm"/>
            <a:tailEnd type="triangle" len="med" w="lg"/>
          </a:ln>
        </p:spPr>
      </p:sp>
      <p:sp>
        <p:nvSpPr>
          <p:cNvPr name="AutoShape 39" id="39"/>
          <p:cNvSpPr/>
          <p:nvPr/>
        </p:nvSpPr>
        <p:spPr>
          <a:xfrm rot="10130548">
            <a:off x="13721587" y="4144120"/>
            <a:ext cx="1204758" cy="0"/>
          </a:xfrm>
          <a:prstGeom prst="line">
            <a:avLst/>
          </a:prstGeom>
          <a:ln cap="flat" w="38100">
            <a:solidFill>
              <a:srgbClr val="000000"/>
            </a:solidFill>
            <a:prstDash val="solid"/>
            <a:headEnd type="none" len="sm" w="sm"/>
            <a:tailEnd type="triangle" len="med" w="lg"/>
          </a:ln>
        </p:spPr>
      </p:sp>
      <p:sp>
        <p:nvSpPr>
          <p:cNvPr name="AutoShape 40" id="40"/>
          <p:cNvSpPr/>
          <p:nvPr/>
        </p:nvSpPr>
        <p:spPr>
          <a:xfrm rot="-10800000">
            <a:off x="13858526" y="5105400"/>
            <a:ext cx="1220814" cy="0"/>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107" t="8431" r="8226" b="16294"/>
          <a:stretch>
            <a:fillRect/>
          </a:stretch>
        </p:blipFill>
        <p:spPr>
          <a:xfrm flipH="false" flipV="false" rot="0">
            <a:off x="1028700" y="1966798"/>
            <a:ext cx="6725560" cy="3308620"/>
          </a:xfrm>
          <a:prstGeom prst="rect">
            <a:avLst/>
          </a:prstGeom>
        </p:spPr>
      </p:pic>
      <p:pic>
        <p:nvPicPr>
          <p:cNvPr name="Picture 3" id="3"/>
          <p:cNvPicPr>
            <a:picLocks noChangeAspect="true"/>
          </p:cNvPicPr>
          <p:nvPr/>
        </p:nvPicPr>
        <p:blipFill>
          <a:blip r:embed="rId3"/>
          <a:srcRect l="15042" t="3409" r="10094" b="14481"/>
          <a:stretch>
            <a:fillRect/>
          </a:stretch>
        </p:blipFill>
        <p:spPr>
          <a:xfrm flipH="false" flipV="false" rot="0">
            <a:off x="9670758" y="1966798"/>
            <a:ext cx="6315761" cy="3176702"/>
          </a:xfrm>
          <a:prstGeom prst="rect">
            <a:avLst/>
          </a:prstGeom>
        </p:spPr>
      </p:pic>
      <p:pic>
        <p:nvPicPr>
          <p:cNvPr name="Picture 4" id="4"/>
          <p:cNvPicPr>
            <a:picLocks noChangeAspect="true"/>
          </p:cNvPicPr>
          <p:nvPr/>
        </p:nvPicPr>
        <p:blipFill>
          <a:blip r:embed="rId4"/>
          <a:srcRect l="0" t="0" r="20999" b="0"/>
          <a:stretch>
            <a:fillRect/>
          </a:stretch>
        </p:blipFill>
        <p:spPr>
          <a:xfrm flipH="false" flipV="false" rot="0">
            <a:off x="998924" y="5947423"/>
            <a:ext cx="6785113" cy="3703892"/>
          </a:xfrm>
          <a:prstGeom prst="rect">
            <a:avLst/>
          </a:prstGeom>
        </p:spPr>
      </p:pic>
      <p:pic>
        <p:nvPicPr>
          <p:cNvPr name="Picture 5" id="5"/>
          <p:cNvPicPr>
            <a:picLocks noChangeAspect="true"/>
          </p:cNvPicPr>
          <p:nvPr/>
        </p:nvPicPr>
        <p:blipFill>
          <a:blip r:embed="rId5"/>
          <a:srcRect l="0" t="12703" r="0" b="1209"/>
          <a:stretch>
            <a:fillRect/>
          </a:stretch>
        </p:blipFill>
        <p:spPr>
          <a:xfrm flipH="false" flipV="false" rot="0">
            <a:off x="9540402" y="6051605"/>
            <a:ext cx="6576475" cy="3206695"/>
          </a:xfrm>
          <a:prstGeom prst="rect">
            <a:avLst/>
          </a:prstGeom>
        </p:spPr>
      </p:pic>
      <p:sp>
        <p:nvSpPr>
          <p:cNvPr name="TextBox 6" id="6"/>
          <p:cNvSpPr txBox="true"/>
          <p:nvPr/>
        </p:nvSpPr>
        <p:spPr>
          <a:xfrm rot="0">
            <a:off x="5053625" y="600075"/>
            <a:ext cx="10107275" cy="809625"/>
          </a:xfrm>
          <a:prstGeom prst="rect">
            <a:avLst/>
          </a:prstGeom>
        </p:spPr>
        <p:txBody>
          <a:bodyPr anchor="t" rtlCol="false" tIns="0" lIns="0" bIns="0" rIns="0">
            <a:spAutoFit/>
          </a:bodyPr>
          <a:lstStyle/>
          <a:p>
            <a:pPr>
              <a:lnSpc>
                <a:spcPts val="6000"/>
              </a:lnSpc>
            </a:pPr>
            <a:r>
              <a:rPr lang="en-US" sz="5000">
                <a:solidFill>
                  <a:srgbClr val="FF5757"/>
                </a:solidFill>
                <a:latin typeface="Poppins Bold"/>
              </a:rPr>
              <a:t>PROTOTYPE SCREENSHOT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004432"/>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3154660"/>
            <a:ext cx="192115" cy="245728"/>
          </a:xfrm>
          <a:prstGeom prst="rect">
            <a:avLst/>
          </a:prstGeom>
        </p:spPr>
      </p:pic>
      <p:sp>
        <p:nvSpPr>
          <p:cNvPr name="TextBox 4" id="4"/>
          <p:cNvSpPr txBox="true"/>
          <p:nvPr/>
        </p:nvSpPr>
        <p:spPr>
          <a:xfrm rot="0">
            <a:off x="1979955" y="2834612"/>
            <a:ext cx="5730766" cy="838200"/>
          </a:xfrm>
          <a:prstGeom prst="rect">
            <a:avLst/>
          </a:prstGeom>
        </p:spPr>
        <p:txBody>
          <a:bodyPr anchor="t" rtlCol="false" tIns="0" lIns="0" bIns="0" rIns="0">
            <a:spAutoFit/>
          </a:bodyPr>
          <a:lstStyle/>
          <a:p>
            <a:pPr>
              <a:lnSpc>
                <a:spcPts val="6240"/>
              </a:lnSpc>
            </a:pPr>
            <a:r>
              <a:rPr lang="en-US" sz="5200">
                <a:solidFill>
                  <a:srgbClr val="FF5757"/>
                </a:solidFill>
                <a:latin typeface="Poppins Bold"/>
              </a:rPr>
              <a:t>CONCLUSION</a:t>
            </a:r>
          </a:p>
        </p:txBody>
      </p:sp>
      <p:sp>
        <p:nvSpPr>
          <p:cNvPr name="TextBox 5" id="5"/>
          <p:cNvSpPr txBox="true"/>
          <p:nvPr/>
        </p:nvSpPr>
        <p:spPr>
          <a:xfrm rot="0">
            <a:off x="1979955" y="4379595"/>
            <a:ext cx="12282249" cy="1589406"/>
          </a:xfrm>
          <a:prstGeom prst="rect">
            <a:avLst/>
          </a:prstGeom>
        </p:spPr>
        <p:txBody>
          <a:bodyPr anchor="t" rtlCol="false" tIns="0" lIns="0" bIns="0" rIns="0">
            <a:spAutoFit/>
          </a:bodyPr>
          <a:lstStyle/>
          <a:p>
            <a:pPr>
              <a:lnSpc>
                <a:spcPts val="3219"/>
              </a:lnSpc>
              <a:spcBef>
                <a:spcPct val="0"/>
              </a:spcBef>
            </a:pPr>
            <a:r>
              <a:rPr lang="en-US" sz="2299">
                <a:solidFill>
                  <a:srgbClr val="171616"/>
                </a:solidFill>
                <a:latin typeface="Open Sans Bold"/>
              </a:rPr>
              <a:t>Everyone needs to be well informed and concerned about the quality of care. Everyone means patients and their families, consumer agents and advocates, health professionals, administrators of health plans and facilities, purchasers of health care services, and policymakers at all levels.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5" id="5"/>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DAFQzEu0rsQ</dc:identifier>
  <dcterms:modified xsi:type="dcterms:W3CDTF">2011-08-01T06:04:30Z</dcterms:modified>
  <cp:revision>1</cp:revision>
  <dc:title>Hospitalize</dc:title>
</cp:coreProperties>
</file>